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538381-44CB-48A9-B99A-6A3A90F561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Vattentest</a:t>
            </a:r>
            <a:r>
              <a:rPr lang="sv-SE" dirty="0"/>
              <a:t> i Mälaren</a:t>
            </a:r>
            <a:br>
              <a:rPr lang="sv-SE" dirty="0"/>
            </a:br>
            <a:r>
              <a:rPr lang="sv-SE" dirty="0"/>
              <a:t>läsåret 21/22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B02E71E-76D4-4CFE-9DF9-6B3AF81DBA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Åk 4, Mälarhöjdens skola</a:t>
            </a:r>
          </a:p>
        </p:txBody>
      </p:sp>
    </p:spTree>
    <p:extLst>
      <p:ext uri="{BB962C8B-B14F-4D97-AF65-F5344CB8AC3E}">
        <p14:creationId xmlns:p14="http://schemas.microsoft.com/office/powerpoint/2010/main" val="1413324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AF0F0C-6775-4B46-9C5C-90D9CB781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1. Mätning av vattnets temperatur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4B860A-7FD2-42AC-8CB3-D52B1EB9D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+mj-lt"/>
              <a:buAutoNum type="arabicPeriod"/>
            </a:pPr>
            <a:r>
              <a:rPr lang="sv-SE" sz="2000" dirty="0"/>
              <a:t>Håll termometern så att mätaren är på ca 20 cm djup.</a:t>
            </a:r>
          </a:p>
          <a:p>
            <a:pPr>
              <a:buFont typeface="+mj-lt"/>
              <a:buAutoNum type="arabicPeriod"/>
            </a:pPr>
            <a:r>
              <a:rPr lang="sv-SE" sz="2000" dirty="0"/>
              <a:t>Håll termometern i vattnet 15 sekunder.</a:t>
            </a:r>
          </a:p>
          <a:p>
            <a:pPr>
              <a:buFont typeface="+mj-lt"/>
              <a:buAutoNum type="arabicPeriod"/>
            </a:pPr>
            <a:r>
              <a:rPr lang="sv-SE" sz="2000" dirty="0"/>
              <a:t>Lyft mätaren ur vattnet och avläs temperaturen med hela och halva grader Celsius.</a:t>
            </a:r>
          </a:p>
          <a:p>
            <a:pPr>
              <a:buFont typeface="+mj-lt"/>
              <a:buAutoNum type="arabicPeriod"/>
            </a:pPr>
            <a:r>
              <a:rPr lang="sv-SE" sz="2000" dirty="0"/>
              <a:t>Skriv upp temperaturen nedan.</a:t>
            </a:r>
          </a:p>
          <a:p>
            <a:pPr>
              <a:buFont typeface="+mj-lt"/>
              <a:buAutoNum type="arabicPeriod"/>
            </a:pPr>
            <a:r>
              <a:rPr lang="sv-SE" sz="2000" dirty="0"/>
              <a:t>Berätta för grupp 5 ”Vattnets syrehalt” vad vattnet har för temperatur.</a:t>
            </a:r>
          </a:p>
          <a:p>
            <a:pPr>
              <a:buFont typeface="+mj-lt"/>
              <a:buAutoNum type="arabicPeriod"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Vattnets temperatur:___________________________</a:t>
            </a:r>
          </a:p>
          <a:p>
            <a:pPr>
              <a:buFont typeface="+mj-lt"/>
              <a:buAutoNum type="arabicPeriod"/>
            </a:pPr>
            <a:endParaRPr lang="sv-SE" dirty="0"/>
          </a:p>
          <a:p>
            <a:pPr>
              <a:buFont typeface="+mj-lt"/>
              <a:buAutoNum type="arabicPeriod"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6227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1A5CF3-2869-4EC0-A9B2-FB162E951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2. Mätning av siktdjupet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70AE1F-DB45-4388-9B77-443FB1056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38994"/>
          </a:xfrm>
        </p:spPr>
        <p:txBody>
          <a:bodyPr>
            <a:normAutofit fontScale="85000" lnSpcReduction="20000"/>
          </a:bodyPr>
          <a:lstStyle/>
          <a:p>
            <a:pPr>
              <a:buFont typeface="+mj-lt"/>
              <a:buAutoNum type="arabicPeriod"/>
            </a:pPr>
            <a:r>
              <a:rPr lang="sv-SE" sz="2400" dirty="0"/>
              <a:t>Sänk ned siktdjupsskivan i vattnet tills man precis inte kan se den längre.</a:t>
            </a:r>
          </a:p>
          <a:p>
            <a:pPr>
              <a:buFont typeface="+mj-lt"/>
              <a:buAutoNum type="arabicPeriod"/>
            </a:pPr>
            <a:r>
              <a:rPr lang="sv-SE" sz="2400" dirty="0"/>
              <a:t>Markera vattenytans nivå med en märkpenna.</a:t>
            </a:r>
          </a:p>
          <a:p>
            <a:pPr>
              <a:buFont typeface="+mj-lt"/>
              <a:buAutoNum type="arabicPeriod"/>
            </a:pPr>
            <a:r>
              <a:rPr lang="sv-SE" sz="2400" dirty="0"/>
              <a:t>Sänk ned skivan ännu lite till och lyft sen skivan långsamt tills den syns igen. Markera vattenytans nivå med en märkpenna.</a:t>
            </a:r>
          </a:p>
          <a:p>
            <a:pPr>
              <a:buFont typeface="+mj-lt"/>
              <a:buAutoNum type="arabicPeriod"/>
            </a:pPr>
            <a:r>
              <a:rPr lang="sv-SE" sz="2400" dirty="0"/>
              <a:t>Mät snöret från skivan till markeringarna och skriv upp båda resultaten nedan.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Mätning 1:_____________   Mätning 2:_______________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>
                <a:solidFill>
                  <a:srgbClr val="00B0F0"/>
                </a:solidFill>
              </a:rPr>
              <a:t>5. </a:t>
            </a:r>
            <a:r>
              <a:rPr lang="sv-SE" sz="2400" dirty="0"/>
              <a:t>Beräkna medelvärdet av de båda mätningarna. Det är siktdjupet.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Vattnets siktdjup:_________________</a:t>
            </a:r>
          </a:p>
          <a:p>
            <a:pPr>
              <a:buFont typeface="+mj-lt"/>
              <a:buAutoNum type="arabicPeriod"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996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F98190-01A9-43FD-AD51-57EE1126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3. Uppskattning av vattnets grumlighet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A09A61-46E4-4CB7-BCEF-2DC74BC43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000" dirty="0"/>
              <a:t>Fyll burken med vatten till linjen ”</a:t>
            </a:r>
            <a:r>
              <a:rPr lang="sv-SE" sz="2000" dirty="0" err="1"/>
              <a:t>Fill</a:t>
            </a:r>
            <a:r>
              <a:rPr lang="sv-SE" sz="2000" dirty="0"/>
              <a:t> </a:t>
            </a:r>
            <a:r>
              <a:rPr lang="sv-SE" sz="2000" dirty="0" err="1"/>
              <a:t>line</a:t>
            </a:r>
            <a:r>
              <a:rPr lang="sv-SE" sz="2000" dirty="0"/>
              <a:t>”.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Håll grumlighetsskalan (finns hos Elin) ovanför burken så att du samtidigt kan se både skalan och klistermärket på burkens botten.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Avläs vattenprovets grumlighet genom att jämföra skalans symboler med klistermärket som syns genom vattnet.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Skriv upp resultatet nedan. Mäts i JTU</a:t>
            </a:r>
          </a:p>
          <a:p>
            <a:pPr marL="457200" indent="-457200">
              <a:buFont typeface="+mj-lt"/>
              <a:buAutoNum type="arabicPeriod"/>
            </a:pPr>
            <a:endParaRPr lang="sv-SE" sz="2000" dirty="0"/>
          </a:p>
          <a:p>
            <a:pPr marL="457200" indent="-457200">
              <a:buFont typeface="+mj-lt"/>
              <a:buAutoNum type="arabicPeriod"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Vattnets grumlighet:_______________</a:t>
            </a:r>
          </a:p>
          <a:p>
            <a:pPr marL="457200" indent="-457200">
              <a:buFont typeface="+mj-lt"/>
              <a:buAutoNum type="arabicPeriod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184137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C970A3-5F6D-4B49-B577-F3D3A3019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7446250" cy="1320800"/>
          </a:xfrm>
        </p:spPr>
        <p:txBody>
          <a:bodyPr/>
          <a:lstStyle/>
          <a:p>
            <a:r>
              <a:rPr lang="sv-SE" dirty="0"/>
              <a:t>4. Mätning av vattnets surhet med pH-tablett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D301C3-98B8-41BC-B451-9A3F21083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000" dirty="0"/>
              <a:t>Ta 10 ml vatten i provröret.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Gå till Elin och få hjälp med att öppna och lägga i en pH-tablett i provröret.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Slut korken och blanda om genom att vända röret upp och ned tills tabletten har löst upp sig nästan helt.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Jämför lösningens färg med färgkartan för pH (Elin har den).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Skriv upp vattnets pH-värde nedan.</a:t>
            </a:r>
          </a:p>
          <a:p>
            <a:pPr marL="457200" indent="-457200">
              <a:buFont typeface="+mj-lt"/>
              <a:buAutoNum type="arabicPeriod"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Vattnets pH-värde:_____________________</a:t>
            </a:r>
          </a:p>
          <a:p>
            <a:pPr marL="457200" indent="-457200">
              <a:buFont typeface="+mj-lt"/>
              <a:buAutoNum type="arabicPeriod"/>
            </a:pPr>
            <a:endParaRPr lang="sv-SE" sz="2000" dirty="0"/>
          </a:p>
          <a:p>
            <a:pPr marL="457200" indent="-457200">
              <a:buFont typeface="+mj-lt"/>
              <a:buAutoNum type="arabicPeriod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3218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D0BC9B-38EA-4FC7-AB37-AB78AB34D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055849" cy="1320800"/>
          </a:xfrm>
        </p:spPr>
        <p:txBody>
          <a:bodyPr/>
          <a:lstStyle/>
          <a:p>
            <a:r>
              <a:rPr lang="sv-SE" dirty="0"/>
              <a:t>5. Mätning av vattnets syrehalt med DO-tablett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5E59A12-0882-435F-AEF2-ADAE69784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8"/>
            <a:ext cx="8596668" cy="482330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000" dirty="0"/>
              <a:t>Fyll ett litet provrör ända upp till kanten med vatten.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Gå till Elin och få hjälp med att öppna och lägga i två DO-tabletter i provröret.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Försäkra dig om att provröret är helt vattenfyllt och att det inte blir luftbubblor på rörets yta.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Slut korken och blanda genom att vända röret upp och ned tills tabletten har löst upp sig. Det tar cirka 4 minuter.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Låt lösningen stå i ytterligare fem minuter.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Jämför lösningens färg med färgkartan ”</a:t>
            </a:r>
            <a:r>
              <a:rPr lang="sv-SE" sz="2000" dirty="0" err="1"/>
              <a:t>Dissolved</a:t>
            </a:r>
            <a:r>
              <a:rPr lang="sv-SE" sz="2000" dirty="0"/>
              <a:t> Oxygen” (Elin har den).</a:t>
            </a:r>
          </a:p>
          <a:p>
            <a:pPr marL="0" indent="0">
              <a:buNone/>
            </a:pPr>
            <a:r>
              <a:rPr lang="sv-SE" sz="2000" dirty="0"/>
              <a:t>Vattnets </a:t>
            </a:r>
            <a:r>
              <a:rPr lang="sv-SE" sz="2000" dirty="0" err="1"/>
              <a:t>syrehalt:____ppm</a:t>
            </a:r>
            <a:r>
              <a:rPr lang="sv-SE" sz="2000" dirty="0"/>
              <a:t>     Vattnets temperatur:_____ (Fråga grupp 1)</a:t>
            </a:r>
          </a:p>
          <a:p>
            <a:pPr marL="0" indent="0">
              <a:buNone/>
            </a:pPr>
            <a:r>
              <a:rPr lang="sv-SE" sz="2000" dirty="0"/>
              <a:t>Vattnets syremättnad:______% (Se tabell som Elin har)</a:t>
            </a:r>
          </a:p>
          <a:p>
            <a:pPr marL="457200" indent="-457200">
              <a:buFont typeface="+mj-lt"/>
              <a:buAutoNum type="arabicPeriod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412125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85EA1A-F506-40D4-94FF-4051A2607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6. Mätning av vattnets kväve- och fosforhalt med tabletter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C1BF23-8832-422A-AF5B-2A6074FB3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sv-SE" sz="1800" dirty="0"/>
              <a:t>Ta 10 ml vatten i båda provrören.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800" dirty="0"/>
              <a:t>Gå till Elin och få hjälp med att öppna och lägga i en nitrat-tablett i det ena provröret och en fosfortablett i det andra.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800" dirty="0"/>
              <a:t>Slut korkarna och blanda om genom att vända rören upp och ned tills tabletterna har löst upp sig nästan helt.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800" dirty="0"/>
              <a:t>Jämför lösningens färg med färgkartan för ”</a:t>
            </a:r>
            <a:r>
              <a:rPr lang="sv-SE" sz="1800" dirty="0" err="1"/>
              <a:t>Nitrate</a:t>
            </a:r>
            <a:r>
              <a:rPr lang="sv-SE" sz="1800" dirty="0"/>
              <a:t>” och ”</a:t>
            </a:r>
            <a:r>
              <a:rPr lang="sv-SE" sz="1800" dirty="0" err="1"/>
              <a:t>Phosphate</a:t>
            </a:r>
            <a:r>
              <a:rPr lang="sv-SE" sz="1800" dirty="0"/>
              <a:t>” (Elin har dem).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800" dirty="0"/>
              <a:t>Skriv upp vattnets kväve- och fosforhalt nedan.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1800" dirty="0"/>
              <a:t>Vattnets </a:t>
            </a:r>
            <a:r>
              <a:rPr lang="sv-SE" sz="1800" dirty="0" err="1"/>
              <a:t>kvävehalt:______ppm</a:t>
            </a:r>
            <a:r>
              <a:rPr lang="sv-SE" sz="1800" dirty="0"/>
              <a:t>		Vattnets </a:t>
            </a:r>
            <a:r>
              <a:rPr lang="sv-SE" sz="1800" dirty="0" err="1"/>
              <a:t>fosforhalt:______ppm</a:t>
            </a:r>
            <a:endParaRPr lang="sv-SE" sz="18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2308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A4D1CF-BFFF-4DE0-B757-299CB2DC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7. Mätning av kolibakterier i vattnet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8EE2F9-56B6-447F-94DF-E63EA0250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000" dirty="0"/>
              <a:t>Öppna korken och häll </a:t>
            </a:r>
            <a:r>
              <a:rPr lang="sv-SE" sz="2000" dirty="0" err="1"/>
              <a:t>försiktgt</a:t>
            </a:r>
            <a:r>
              <a:rPr lang="sv-SE" sz="2000" dirty="0"/>
              <a:t> ut tabletten i korken.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Ta 10 ml vatten i provröret.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Lägg försiktigt ned tabletten i provröret med vatten utan att vidröra den.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Slut korken och blanda om genom att vända röret upp och ned tills tabletten har löst upp sig nästan helt.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Jämför lösningens färg med färgkartan för ”</a:t>
            </a:r>
            <a:r>
              <a:rPr lang="sv-SE" sz="2000" dirty="0" err="1"/>
              <a:t>Coliform</a:t>
            </a:r>
            <a:r>
              <a:rPr lang="sv-SE" sz="2000" dirty="0"/>
              <a:t>” (Elin har den).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dirty="0"/>
              <a:t>Skriv upp värdet är positivt (Ja) eller negativt (Nej) nedan.</a:t>
            </a:r>
          </a:p>
          <a:p>
            <a:pPr marL="0" indent="0">
              <a:buNone/>
            </a:pPr>
            <a:r>
              <a:rPr lang="sv-SE" sz="2000" dirty="0"/>
              <a:t>Har vattnet kolibakterier? ______________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215237618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</TotalTime>
  <Words>609</Words>
  <Application>Microsoft Office PowerPoint</Application>
  <PresentationFormat>Bredbild</PresentationFormat>
  <Paragraphs>64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Fasett</vt:lpstr>
      <vt:lpstr>Vattentest i Mälaren läsåret 21/22</vt:lpstr>
      <vt:lpstr>1. Mätning av vattnets temperatur</vt:lpstr>
      <vt:lpstr>2. Mätning av siktdjupet</vt:lpstr>
      <vt:lpstr>3. Uppskattning av vattnets grumlighet</vt:lpstr>
      <vt:lpstr>4. Mätning av vattnets surhet med pH-tablett</vt:lpstr>
      <vt:lpstr>5. Mätning av vattnets syrehalt med DO-tablett</vt:lpstr>
      <vt:lpstr>6. Mätning av vattnets kväve- och fosforhalt med tabletter</vt:lpstr>
      <vt:lpstr>7. Mätning av kolibakterier i vattnet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Vattentest i Mälaren läsåret 21/22</dc:title>
  <dc:creator>Elin Swärd</dc:creator>
  <cp:lastModifiedBy>Yvonne Engrund</cp:lastModifiedBy>
  <cp:revision>2</cp:revision>
  <dcterms:created xsi:type="dcterms:W3CDTF">2021-09-21T18:50:32Z</dcterms:created>
  <dcterms:modified xsi:type="dcterms:W3CDTF">2021-11-11T14:39:51Z</dcterms:modified>
</cp:coreProperties>
</file>